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45" r:id="rId2"/>
    <p:sldId id="283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4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4" r:id="rId19"/>
    <p:sldId id="463" r:id="rId20"/>
    <p:sldId id="467" r:id="rId21"/>
    <p:sldId id="465" r:id="rId22"/>
    <p:sldId id="466" r:id="rId23"/>
    <p:sldId id="46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EFD4DF5-3BCE-4EBE-98EE-B468D211C41C}">
          <p14:sldIdLst>
            <p14:sldId id="445"/>
            <p14:sldId id="283"/>
            <p14:sldId id="446"/>
            <p14:sldId id="447"/>
            <p14:sldId id="448"/>
            <p14:sldId id="449"/>
            <p14:sldId id="450"/>
            <p14:sldId id="451"/>
            <p14:sldId id="452"/>
            <p14:sldId id="454"/>
            <p14:sldId id="456"/>
            <p14:sldId id="457"/>
            <p14:sldId id="458"/>
            <p14:sldId id="459"/>
            <p14:sldId id="460"/>
            <p14:sldId id="461"/>
            <p14:sldId id="462"/>
            <p14:sldId id="464"/>
            <p14:sldId id="463"/>
            <p14:sldId id="467"/>
            <p14:sldId id="465"/>
            <p14:sldId id="466"/>
            <p14:sldId id="4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США</c:v>
                </c:pt>
                <c:pt idx="1">
                  <c:v>Япония</c:v>
                </c:pt>
                <c:pt idx="2">
                  <c:v>Германия</c:v>
                </c:pt>
                <c:pt idx="3">
                  <c:v>Китай</c:v>
                </c:pt>
                <c:pt idx="4">
                  <c:v>Остальные страны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0.38</c:v>
                </c:pt>
                <c:pt idx="1">
                  <c:v>9.7000000000000003E-2</c:v>
                </c:pt>
                <c:pt idx="2">
                  <c:v>9.7000000000000003E-2</c:v>
                </c:pt>
                <c:pt idx="3">
                  <c:v>8.6999999999999994E-2</c:v>
                </c:pt>
                <c:pt idx="4">
                  <c:v>0.33900000000000002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F77E-7C1D-4538-ADB9-56BA124BB19F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2BFB-3EE5-4104-BB87-7FE581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1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0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0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5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7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9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8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625E4-CE69-4C90-890C-9A1E1C239820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E4DC-4B9B-465C-9E0B-5594863E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9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2009818"/>
            <a:ext cx="1219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технологии в создании макета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почки</a:t>
            </a:r>
          </a:p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предоперационной и интраоперационной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навигации.</a:t>
            </a:r>
          </a:p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Наш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первый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опыт.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326" y="5281519"/>
            <a:ext cx="1187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ВПО Первый МГМУ имени И.М. Сеченова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Глыбочко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Аляев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Газимиев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Песегов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1289953"/>
            <a:ext cx="11460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аддитивных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lvl="0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дешевые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</a:t>
            </a:r>
          </a:p>
          <a:p>
            <a:pPr marL="360000" lvl="0" indent="7200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концептуальных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моделей;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средней стоимости</a:t>
            </a:r>
          </a:p>
          <a:p>
            <a:pPr marL="360000" lvl="0" indent="7200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прототипов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точности;</a:t>
            </a:r>
          </a:p>
          <a:p>
            <a:pPr lvl="0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высокого класса</a:t>
            </a:r>
          </a:p>
          <a:p>
            <a:pPr marL="360000" lvl="0" indent="7200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различных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400110"/>
            <a:ext cx="1146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смонтированных систем в 2013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84118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3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400110"/>
            <a:ext cx="1146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России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2328955"/>
            <a:ext cx="1146048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России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1,4%;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0,76% от мирового объема научных публикаций в этой области.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15 лет в России был выдан 131 патент по  аддитивному производству (0,14% от мирового  количества)</a:t>
            </a:r>
          </a:p>
        </p:txBody>
      </p:sp>
    </p:spTree>
    <p:extLst>
      <p:ext uri="{BB962C8B-B14F-4D97-AF65-F5344CB8AC3E}">
        <p14:creationId xmlns:p14="http://schemas.microsoft.com/office/powerpoint/2010/main" val="32339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400110"/>
            <a:ext cx="1146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аддитивного производства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2028616"/>
            <a:ext cx="1146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мелких партий уникальных изделий и инструментов;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сложных устройств;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единичных изделий штучной формы (сердечные клапаны, искусственные челюсти, элементы коленного сустава);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индивидуальных слуховых устройств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siemens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phonak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одного дня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2521058"/>
            <a:ext cx="4922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урологии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Киёси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Стокгольм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Швеция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654040" y="442102"/>
            <a:ext cx="6172200" cy="597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88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2521058"/>
            <a:ext cx="4922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урологии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Киёси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Стокгольм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Швеция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2550"/>
          <a:stretch>
            <a:fillRect/>
          </a:stretch>
        </p:blipFill>
        <p:spPr>
          <a:xfrm>
            <a:off x="5654040" y="603466"/>
            <a:ext cx="6165925" cy="565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5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897" y="571235"/>
            <a:ext cx="114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применения 3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урологии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897" y="2290227"/>
            <a:ext cx="114542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 на почках и мочеточниках составляют большую половину (55,5%) всех урологических операций;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доля осложнений среди всех урологических операций (62,3%) приходится на эту категорию вмешательств;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трудными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алгоритма лечения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технического выполнения оперативного вмешательства являются новообразования почек и коралловидный нефролитиаз, как наиболее тяжелая форма течения мочекаменной болезни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897" y="571235"/>
            <a:ext cx="114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81" y="4093565"/>
            <a:ext cx="2481817" cy="252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05117" y="2052624"/>
            <a:ext cx="75572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изучение трехмерной анатомии помогает не просто предвидеть те технические сложности, которые могут возникнуть при выполнении операции, но  и многократно выполнить ее виртуально, тем самым определяя наиболее оптимальный доступ к интересуемой области, оптимальный вид, а также перечень и последовательность хирургических манипуляций.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80" y="1395532"/>
            <a:ext cx="2481817" cy="252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95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897" y="571235"/>
            <a:ext cx="114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метода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в урологии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4" y="1995245"/>
            <a:ext cx="3814283" cy="3652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5176" y="2120280"/>
            <a:ext cx="3402106" cy="340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24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897" y="369530"/>
            <a:ext cx="114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от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6238" y="2228544"/>
            <a:ext cx="65621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дооперационном этапе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резекции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 с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опухолью;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функциональной состоятельност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оставшейся части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трудностей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выделении почечной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ножки;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целесообразности органосохраняющей операции;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техники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41" y="1318646"/>
            <a:ext cx="3625516" cy="2618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7774641" y="4088322"/>
            <a:ext cx="3625516" cy="2618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59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4239" y="1905506"/>
            <a:ext cx="53035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году студенты Массачусетского технологического института предложили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D-printing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стал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массовым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" y="3844700"/>
            <a:ext cx="3115363" cy="283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l="7785" r="7785"/>
          <a:stretch>
            <a:fillRect/>
          </a:stretch>
        </p:blipFill>
        <p:spPr>
          <a:xfrm>
            <a:off x="8912198" y="200055"/>
            <a:ext cx="3115363" cy="283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94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897" y="369530"/>
            <a:ext cx="114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навигационного шаблона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6238" y="2521059"/>
            <a:ext cx="6562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Навигационный шаблон, созданный для атипичной резекции, указывает точные границы резекции на неизмененной наружной поверхности почки </a:t>
            </a:r>
          </a:p>
        </p:txBody>
      </p:sp>
      <p:pic>
        <p:nvPicPr>
          <p:cNvPr id="8" name="Рисунок 7" descr="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641" y="1174159"/>
            <a:ext cx="3625516" cy="2566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 l="132" r="132"/>
          <a:stretch>
            <a:fillRect/>
          </a:stretch>
        </p:blipFill>
        <p:spPr>
          <a:xfrm>
            <a:off x="7774641" y="4016080"/>
            <a:ext cx="3625516" cy="2566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87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897" y="369530"/>
            <a:ext cx="11454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в лечении мочекаменной болезни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673" y="1997938"/>
            <a:ext cx="77578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чрескожная пункционная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нефролитотомия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золотым стандартом в лечении крупных, множественных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камней;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оптимального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извлечения камня нередко представляет затруднителен, особенно при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аномалиях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сторения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подобных случаях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чрескожного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пособия нередко возникают осложнения (кровотечения, повреждения смежных образований – плевральной полости, ободочной кишки, селезенки, печени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80" y="923528"/>
            <a:ext cx="2368690" cy="2574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81" y="3805518"/>
            <a:ext cx="2368689" cy="275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67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897" y="369530"/>
            <a:ext cx="1145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применением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4249" y="2382658"/>
            <a:ext cx="62110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трехмерное изображение на дисплее и вращение его на 360 ° с использованием различных фильтров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на специальном оборудовании объемной модели почки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модели в качестве макета для тренировки как оперирующим урологом, так и начинающими докторами.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45" y="1171519"/>
            <a:ext cx="3233284" cy="2457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45" y="3845659"/>
            <a:ext cx="3233284" cy="2762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70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679" y="2767280"/>
            <a:ext cx="5141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84" y="1263471"/>
            <a:ext cx="4926989" cy="4331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50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680" y="1397674"/>
            <a:ext cx="112166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Аддитивное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полупроводниковых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офсетная печать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материалы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кондитерские изделия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560" y="2771435"/>
            <a:ext cx="6243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изделия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формы,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последовательным нанесением материала,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слой за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слоем;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управляет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в котором заложена трехмерная модель в виде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слоев-сечений;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устройство,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подающее материал, движется по траекториям, заданным компьютером, слой за слоем конструируя будущее изделие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4047" y="2992685"/>
            <a:ext cx="4896951" cy="3343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t="1400" b="1400"/>
          <a:stretch>
            <a:fillRect/>
          </a:stretch>
        </p:blipFill>
        <p:spPr>
          <a:xfrm>
            <a:off x="289560" y="264049"/>
            <a:ext cx="2841073" cy="2243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20193" y="1124107"/>
            <a:ext cx="8390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(additive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481" y="1597729"/>
            <a:ext cx="551367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роль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отведена компьютерному моделированию трехмерных объектов любой сложности с помощью автоматических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213766"/>
            <a:ext cx="5437472" cy="443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4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18" y="200055"/>
            <a:ext cx="4237456" cy="2397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28" y="2795693"/>
            <a:ext cx="3893656" cy="375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62" y="2797703"/>
            <a:ext cx="3061712" cy="3754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62" y="4702151"/>
            <a:ext cx="3091488" cy="1850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92" y="2795693"/>
            <a:ext cx="2546458" cy="1656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88538" y="1014130"/>
            <a:ext cx="2738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печать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198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8538" y="1014130"/>
            <a:ext cx="2738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печать</a:t>
            </a:r>
            <a:endParaRPr lang="ru-RU" sz="4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0" y="4108596"/>
            <a:ext cx="3062370" cy="2375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25" y="3009365"/>
            <a:ext cx="3338512" cy="261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5" y="1720403"/>
            <a:ext cx="4114800" cy="270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85" y="372569"/>
            <a:ext cx="3515728" cy="2636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68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7" y="2196221"/>
            <a:ext cx="5481023" cy="365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1" y="2196221"/>
            <a:ext cx="5013960" cy="365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54810" y="479659"/>
            <a:ext cx="5882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Аддитивные технологии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215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10423" r="10423"/>
          <a:stretch>
            <a:fillRect/>
          </a:stretch>
        </p:blipFill>
        <p:spPr>
          <a:xfrm>
            <a:off x="5625148" y="992187"/>
            <a:ext cx="6172200" cy="487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0040" y="1105286"/>
            <a:ext cx="49104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аддитивных технологий: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изготавливать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любой формы и сложности;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воспроизвести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месте;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стоимость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производство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оценкам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Gartner –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общества от технологии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устройства в каждом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571</Words>
  <Application>Microsoft Office PowerPoint</Application>
  <PresentationFormat>Широкоэкранный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МКБ</dc:title>
  <dc:creator>PSV</dc:creator>
  <cp:lastModifiedBy>RUDENKO VI</cp:lastModifiedBy>
  <cp:revision>369</cp:revision>
  <dcterms:created xsi:type="dcterms:W3CDTF">2016-01-16T02:37:04Z</dcterms:created>
  <dcterms:modified xsi:type="dcterms:W3CDTF">2016-04-07T15:02:13Z</dcterms:modified>
</cp:coreProperties>
</file>